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8" r:id="rId21"/>
    <p:sldId id="292" r:id="rId22"/>
    <p:sldId id="289" r:id="rId23"/>
    <p:sldId id="290" r:id="rId24"/>
    <p:sldId id="291" r:id="rId25"/>
    <p:sldId id="293" r:id="rId26"/>
    <p:sldId id="294" r:id="rId27"/>
    <p:sldId id="295" r:id="rId28"/>
    <p:sldId id="275" r:id="rId29"/>
    <p:sldId id="276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277" r:id="rId41"/>
    <p:sldId id="278" r:id="rId42"/>
    <p:sldId id="306" r:id="rId43"/>
    <p:sldId id="307" r:id="rId44"/>
    <p:sldId id="308" r:id="rId45"/>
    <p:sldId id="279" r:id="rId46"/>
    <p:sldId id="280" r:id="rId47"/>
    <p:sldId id="281" r:id="rId48"/>
    <p:sldId id="282" r:id="rId49"/>
    <p:sldId id="283" r:id="rId50"/>
    <p:sldId id="284" r:id="rId51"/>
    <p:sldId id="287" r:id="rId52"/>
    <p:sldId id="28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7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4EC31-25C3-4CD2-946B-5E515331D73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A1AAC-FAD9-41C2-B851-5F7FB00FE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revious-versions/msp-n-p/ff963542(v=pandp.10)#design-approaches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Faster: Parallel Programming in C#</a:t>
            </a:r>
          </a:p>
          <a:p>
            <a:r>
              <a:rPr lang="en-US" dirty="0"/>
              <a:t>Presented by Jeremy Clark</a:t>
            </a:r>
          </a:p>
          <a:p>
            <a:r>
              <a:rPr lang="en-US" dirty="0"/>
              <a:t>Twitter @</a:t>
            </a:r>
            <a:r>
              <a:rPr lang="en-US" dirty="0" err="1"/>
              <a:t>jeremybytes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57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4-core CPU with one core at full load and 3 cores at minimal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46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4-core CPU with 4 cores at full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05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18-core CPU at full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36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 run my code in parallel?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64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</a:t>
            </a:r>
          </a:p>
          <a:p>
            <a:r>
              <a:rPr lang="en-US" dirty="0"/>
              <a:t>Maybe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70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parallel code characteristics, i.e. code that is easier to run in parallel.</a:t>
            </a:r>
          </a:p>
          <a:p>
            <a:r>
              <a:rPr lang="en-US" dirty="0"/>
              <a:t>Atomic</a:t>
            </a:r>
          </a:p>
          <a:p>
            <a:r>
              <a:rPr lang="en-US" dirty="0"/>
              <a:t>Deterministic</a:t>
            </a:r>
          </a:p>
          <a:p>
            <a:r>
              <a:rPr lang="en-US" dirty="0"/>
              <a:t>Discrete input and output</a:t>
            </a:r>
          </a:p>
          <a:p>
            <a:r>
              <a:rPr lang="en-US" dirty="0"/>
              <a:t>No shared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77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5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not parallel characteristics, i.e. code that is difficult to run parallel.</a:t>
            </a:r>
          </a:p>
          <a:p>
            <a:r>
              <a:rPr lang="en-US" dirty="0"/>
              <a:t>Shared data</a:t>
            </a:r>
          </a:p>
          <a:p>
            <a:r>
              <a:rPr lang="en-US" dirty="0"/>
              <a:t>Shared resources</a:t>
            </a:r>
          </a:p>
          <a:p>
            <a:r>
              <a:rPr lang="en-US" dirty="0"/>
              <a:t>External dependencies</a:t>
            </a:r>
          </a:p>
          <a:p>
            <a:r>
              <a:rPr lang="en-US" dirty="0"/>
              <a:t>Ordered or sequential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5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Parallel.For</a:t>
            </a:r>
            <a:r>
              <a:rPr lang="en-US" dirty="0"/>
              <a:t> and </a:t>
            </a:r>
            <a:r>
              <a:rPr lang="en-US" dirty="0" err="1"/>
              <a:t>Parallel.ForEach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24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using </a:t>
            </a:r>
            <a:r>
              <a:rPr lang="en-US" dirty="0" err="1"/>
              <a:t>Parallel.ForEach</a:t>
            </a:r>
            <a:endParaRPr lang="en-US" dirty="0"/>
          </a:p>
          <a:p>
            <a:r>
              <a:rPr lang="en-US" dirty="0"/>
              <a:t>Conway's Game of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10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we talking about today?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31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Conway's Game of Life Rules</a:t>
            </a:r>
          </a:p>
          <a:p>
            <a:r>
              <a:rPr lang="en-US" dirty="0"/>
              <a:t>Live cell with &lt; 2 live neighbors = Dead (loneliness)</a:t>
            </a:r>
          </a:p>
          <a:p>
            <a:r>
              <a:rPr lang="en-US" dirty="0"/>
              <a:t>Live cell with 2 or 3 live neighbors = Alive (healthy)</a:t>
            </a:r>
          </a:p>
          <a:p>
            <a:r>
              <a:rPr lang="en-US" dirty="0"/>
              <a:t>Live cell with more than 3 live neighbors = Dead (over-crowded)</a:t>
            </a:r>
          </a:p>
          <a:p>
            <a:r>
              <a:rPr lang="en-US" dirty="0"/>
              <a:t>Dead cell with exactly 3 live neighbors = Alive (reproduction)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19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to Run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27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with code that would be hard to run parallel</a:t>
            </a:r>
          </a:p>
          <a:p>
            <a:r>
              <a:rPr lang="en-US" dirty="0"/>
              <a:t>Maze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8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07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using Parallel Tasks</a:t>
            </a:r>
          </a:p>
          <a:p>
            <a:r>
              <a:rPr lang="en-US" dirty="0"/>
              <a:t>Digit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45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using Parallel Tasks</a:t>
            </a:r>
          </a:p>
          <a:p>
            <a:r>
              <a:rPr lang="en-US" dirty="0"/>
              <a:t>Digit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561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application using Parallel Tasks</a:t>
            </a:r>
          </a:p>
          <a:p>
            <a:r>
              <a:rPr lang="en-US" dirty="0"/>
              <a:t>Digit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33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Single-threaded code run</a:t>
            </a:r>
          </a:p>
          <a:p>
            <a:r>
              <a:rPr lang="en-US" dirty="0"/>
              <a:t>Overall CPU runs at 20% utilization</a:t>
            </a:r>
          </a:p>
          <a:p>
            <a:r>
              <a:rPr lang="en-US" dirty="0"/>
              <a:t>CPU #2 (1 core) run at 100% utilization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55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code run</a:t>
            </a:r>
          </a:p>
          <a:p>
            <a:r>
              <a:rPr lang="en-US" dirty="0" err="1"/>
              <a:t>Overal</a:t>
            </a:r>
            <a:r>
              <a:rPr lang="en-US" dirty="0"/>
              <a:t> CPU at 100% utilization</a:t>
            </a:r>
          </a:p>
          <a:p>
            <a:r>
              <a:rPr lang="en-US" dirty="0"/>
              <a:t>6 cores running at 100% utilization (other cores not shown)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63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 </a:t>
            </a:r>
            <a:r>
              <a:rPr lang="en-US" dirty="0" err="1"/>
              <a:t>Measure</a:t>
            </a:r>
            <a:r>
              <a:rPr lang="en-US" dirty="0"/>
              <a:t> </a:t>
            </a:r>
            <a:r>
              <a:rPr lang="en-US" dirty="0" err="1"/>
              <a:t>Measure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14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CPU-bound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563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221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Programming with Microsoft 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86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Programming with Microsoft .NET</a:t>
            </a:r>
          </a:p>
          <a:p>
            <a:r>
              <a:rPr lang="en-US" dirty="0"/>
              <a:t>Chart: Selecting the Right Pattern</a:t>
            </a:r>
          </a:p>
          <a:p>
            <a:r>
              <a:rPr lang="en-US" dirty="0"/>
              <a:t>This is from the "Introduction" available here: </a:t>
            </a:r>
            <a:r>
              <a:rPr lang="en-US" dirty="0">
                <a:hlinkClick r:id="rId3"/>
              </a:rPr>
              <a:t>https://docs.microsoft.com/en-us/previous-versions/msp-n-p/ff963542(v=pandp.10)#design-approaches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945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  <a:p>
            <a:r>
              <a:rPr lang="en-US" dirty="0"/>
              <a:t>Website: jeremybytes.com</a:t>
            </a:r>
          </a:p>
          <a:p>
            <a:r>
              <a:rPr lang="en-US" dirty="0"/>
              <a:t>Twitter: @</a:t>
            </a:r>
            <a:r>
              <a:rPr lang="en-US"/>
              <a:t>jeremybytes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90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CPU-bound operations are things like</a:t>
            </a:r>
          </a:p>
          <a:p>
            <a:r>
              <a:rPr lang="en-US" dirty="0"/>
              <a:t>Data processing</a:t>
            </a:r>
          </a:p>
          <a:p>
            <a:r>
              <a:rPr lang="en-US" dirty="0"/>
              <a:t>Complex calculations</a:t>
            </a:r>
          </a:p>
          <a:p>
            <a:r>
              <a:rPr lang="en-US" dirty="0"/>
              <a:t>And Data manipulation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4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to worry about parallel programming?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83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CPUs are getting bigger, not faster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11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Single-core CPU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42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Single-core CPU at full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13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4-core CPU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A1AAC-FAD9-41C2-B851-5F7FB00FE4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51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D0DF-D391-4AF2-A326-2CDC10445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52425-B895-43B3-9B49-BE518F9DE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F6A9A-BBE7-425E-945A-1668BE33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3F7A2-FA61-4074-9789-E1E7A232B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BC8E-C48E-4503-845B-DE3B031FB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28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9248-18DB-4CCD-A3FC-D5884724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646BE-00DF-45B6-9FF2-97BBECDA7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FAD7C-5E64-47AF-A3C8-3BC326F0E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33FA2-CFDC-4088-9A98-54547DC8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C0F92-15A2-498E-BC44-8CC35B33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32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EEFFFE-6C6B-44C2-8C40-A926248BE7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F8EF9A-EC8E-4BBF-9597-703338664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31E18-3917-4C9C-A243-0884EFA37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6DF1C-7A88-486D-95B7-9D02DA701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0C6E0-987B-4158-9627-18438ABA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9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3C1E-3AD9-4056-9D59-365248C1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272B0-41A7-4EC6-9A62-66C26A1D0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48997-AE59-40EA-82F4-CDC8B157B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6881E-3C02-4DE8-90BA-00893587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F053B-3F2F-4589-AF8A-AB32C2FF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1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7234-5AAD-49D5-A35D-4BEAB1514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9C319-9E76-4497-BFEC-66A538AB0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1FE23-DABC-4A0C-A6A8-2F2C7F1F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39618-3F36-48D6-BAEA-FED465F49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66A13-F643-45F3-A348-65982DE6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1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195C-F244-448C-8AF8-63DE5AED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28F3F-AF78-49A7-8CDA-EF8939C574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8D5BD-6745-4732-B51B-E46653C74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01706-32D7-4AD7-A6CB-2BDE04F2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034DB-BE2D-46B5-88A9-69D2BF0E0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10A44-0CE4-4C69-8E17-4C6C05D73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23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35473-A790-4EE7-92DC-8FA04372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6FB16-77AC-45D8-83D1-B50B38F1F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EC92F-8928-4A51-83D6-289A03C5F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04D1A-5646-40BE-A896-DC6E12A0CF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1A98E-F943-4BB5-A82D-576F7C4468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82BBF2-EE4F-490E-A442-2CCE6E274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7F617F-560D-4751-80DA-75FCBC82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5734F-31D5-4CCE-9F84-228BD254C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28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ED89-0FBD-485B-8737-F5470155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6782B6-5466-4D86-A483-51383DFE1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293818-7340-456C-B327-1C383325F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E9123-BAA2-4409-847B-DE8D36DF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6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1EE43A-6335-492B-9F19-D1A551A9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32EC9C-586E-4EA3-BE2C-B08A8ABD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8BA4D-4944-49A8-89D6-BD0722E5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5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591E9-49F1-4884-8019-1C2A1F62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CEA89-222A-4DA1-9FE4-2E991623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81E72-904B-431D-A9E9-88319C282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F3B87-8961-43EB-A7DE-11BCAA06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D7EC0-229D-4C7B-A804-52A32062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5F150-4442-482A-B25F-49562439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3397-FCF1-4B16-93BF-358D83C01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625F9-EA82-4068-88FF-4E213FF53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4E09B-9206-48E7-AF8D-D65F5F272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B3F5B-DF81-497C-A5AA-C352DB9B0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4C33F-4435-4049-8CE2-70B538F67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626DA-4AB0-4AB3-9261-B0B427CD5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24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E23525-3D98-4C13-AFDC-119F53F45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4AFD0-3E00-47DF-9EE9-8AD5463C5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D7145-7FD8-493A-8A4A-69DD3AC99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C2931-28AA-4580-BE58-87F08C114F3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3A387-78FB-457D-9EE7-55ACEEFCF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C4899-DAB7-40EC-9074-652051739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CDB9D-404B-430F-AB47-F124AB62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1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jeremybytes/parallel-programming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eremybytes.com/Demos.aspx#RunFaster" TargetMode="External"/><Relationship Id="rId5" Type="http://schemas.openxmlformats.org/officeDocument/2006/relationships/hyperlink" Target="http://www.jeremybytes.com/Demos.aspx#TaskAndAwait" TargetMode="External"/><Relationship Id="rId4" Type="http://schemas.openxmlformats.org/officeDocument/2006/relationships/hyperlink" Target="https://docs.microsoft.com/en-us/previous-versions/msp-n-p/ff963553(v=pandp.10)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tle: Run Faster">
            <a:extLst>
              <a:ext uri="{FF2B5EF4-FFF2-40B4-BE49-F238E27FC236}">
                <a16:creationId xmlns:a16="http://schemas.microsoft.com/office/drawing/2014/main" id="{A70BE72E-87AD-487E-9E73-3C33561F5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0" y="312658"/>
            <a:ext cx="6065894" cy="4208542"/>
          </a:xfrm>
          <a:prstGeom prst="rect">
            <a:avLst/>
          </a:prstGeom>
        </p:spPr>
      </p:pic>
      <p:pic>
        <p:nvPicPr>
          <p:cNvPr id="5" name="Picture 4" descr="Subtitle: Parallel Programming in C#">
            <a:extLst>
              <a:ext uri="{FF2B5EF4-FFF2-40B4-BE49-F238E27FC236}">
                <a16:creationId xmlns:a16="http://schemas.microsoft.com/office/drawing/2014/main" id="{712299F5-85E8-4A48-BD52-ED28FC205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9" y="5036160"/>
            <a:ext cx="8839200" cy="160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1B1F2-4584-4A18-BD99-9BEFA9CA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495" y="758028"/>
            <a:ext cx="4524187" cy="4524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6FBF91-C241-4C94-9EDA-919CF0F0BE79}"/>
              </a:ext>
            </a:extLst>
          </p:cNvPr>
          <p:cNvSpPr txBox="1"/>
          <p:nvPr/>
        </p:nvSpPr>
        <p:spPr>
          <a:xfrm>
            <a:off x="9121736" y="6165649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4" name="Picture 3" descr="Presented by Jeremy Clark">
            <a:extLst>
              <a:ext uri="{FF2B5EF4-FFF2-40B4-BE49-F238E27FC236}">
                <a16:creationId xmlns:a16="http://schemas.microsoft.com/office/drawing/2014/main" id="{95730CBE-BC5E-453F-AC1A-CA007819A7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633" y="159627"/>
            <a:ext cx="5864779" cy="170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54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ne filled box and 3 empty boxes representing a 4-core CPU that only has 1 core fully operating.">
            <a:extLst>
              <a:ext uri="{FF2B5EF4-FFF2-40B4-BE49-F238E27FC236}">
                <a16:creationId xmlns:a16="http://schemas.microsoft.com/office/drawing/2014/main" id="{27EB2339-0355-4CC0-89CF-4BCDAD5CA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552" y="156888"/>
            <a:ext cx="6309360" cy="6309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BAE1D9-9830-4A25-A541-DA1C52119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9343C-A0DE-44E1-A8DE-202EFFC33136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494320"/>
      </p:ext>
    </p:extLst>
  </p:cSld>
  <p:clrMapOvr>
    <a:masterClrMapping/>
  </p:clrMapOvr>
  <p:transition spd="slow">
    <p:wipe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ur filled boxes representing a 4-core CPU with all cores running at full load.">
            <a:extLst>
              <a:ext uri="{FF2B5EF4-FFF2-40B4-BE49-F238E27FC236}">
                <a16:creationId xmlns:a16="http://schemas.microsoft.com/office/drawing/2014/main" id="{004B19E2-8C38-4CAB-9E20-1CD89FBCC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928" y="191935"/>
            <a:ext cx="6361115" cy="6355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27DF8C-584A-478E-A647-8745C09B8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65CBE-6EA2-401F-9185-361EE6286309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399789"/>
      </p:ext>
    </p:extLst>
  </p:cSld>
  <p:clrMapOvr>
    <a:masterClrMapping/>
  </p:clrMapOvr>
  <p:transition spd="slow">
    <p:wipe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 filled boxes representing an 18-core CPU that is fully loaded.">
            <a:extLst>
              <a:ext uri="{FF2B5EF4-FFF2-40B4-BE49-F238E27FC236}">
                <a16:creationId xmlns:a16="http://schemas.microsoft.com/office/drawing/2014/main" id="{41437040-5984-42F6-B111-3A0D98E5F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" y="1356659"/>
            <a:ext cx="5420541" cy="4518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264E0B-98E1-46F7-9F10-6F0B285E2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6" y="1356659"/>
            <a:ext cx="5420541" cy="4518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8EC4B7-549A-4D6F-B70F-0C3CD8687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0093E1-4BF7-4430-A666-BEDEA965DB5B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30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n I run in parallel?">
            <a:extLst>
              <a:ext uri="{FF2B5EF4-FFF2-40B4-BE49-F238E27FC236}">
                <a16:creationId xmlns:a16="http://schemas.microsoft.com/office/drawing/2014/main" id="{BC018A04-2967-4850-AE3D-11F3AA20E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87" y="527413"/>
            <a:ext cx="10755226" cy="2838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9D8EA9-01C5-447F-9DA1-6EE7985D2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58" y="3491742"/>
            <a:ext cx="10393225" cy="2524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B91DF2-C546-44C7-9806-7920F032B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E0C30-9D10-4990-8981-6BC017153B69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65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ybe">
            <a:extLst>
              <a:ext uri="{FF2B5EF4-FFF2-40B4-BE49-F238E27FC236}">
                <a16:creationId xmlns:a16="http://schemas.microsoft.com/office/drawing/2014/main" id="{D2EFA8D4-76CE-4D04-9242-EFCB01425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62" y="637785"/>
            <a:ext cx="5848186" cy="3369751"/>
          </a:xfrm>
          <a:prstGeom prst="rect">
            <a:avLst/>
          </a:prstGeom>
        </p:spPr>
      </p:pic>
      <p:pic>
        <p:nvPicPr>
          <p:cNvPr id="5" name="Picture 4" descr="Maybe Not">
            <a:extLst>
              <a:ext uri="{FF2B5EF4-FFF2-40B4-BE49-F238E27FC236}">
                <a16:creationId xmlns:a16="http://schemas.microsoft.com/office/drawing/2014/main" id="{AA3B57A6-57A7-4C08-A0A8-831BCEE0B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65" y="3649337"/>
            <a:ext cx="8084858" cy="3043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A154B9-3E4B-47F3-A908-0BAA755A0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3398A1-5310-491A-A2C7-DD39760B3168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90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F75EDE-1E71-49BA-A477-549383EC7CAE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3" name="Picture 2" descr="Maybe">
            <a:extLst>
              <a:ext uri="{FF2B5EF4-FFF2-40B4-BE49-F238E27FC236}">
                <a16:creationId xmlns:a16="http://schemas.microsoft.com/office/drawing/2014/main" id="{D2EFA8D4-76CE-4D04-9242-EFCB01425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614" y="243340"/>
            <a:ext cx="3200610" cy="1844206"/>
          </a:xfrm>
          <a:prstGeom prst="rect">
            <a:avLst/>
          </a:prstGeom>
        </p:spPr>
      </p:pic>
      <p:pic>
        <p:nvPicPr>
          <p:cNvPr id="4" name="Picture 3" descr="List of parallel code characteristics:&#10;Atomic&#10;Deterministic&#10;Discrete Input / Output&#10;No Shared Data">
            <a:extLst>
              <a:ext uri="{FF2B5EF4-FFF2-40B4-BE49-F238E27FC236}">
                <a16:creationId xmlns:a16="http://schemas.microsoft.com/office/drawing/2014/main" id="{2FBFBE30-3F90-47B6-9FC6-E20E67BBC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41" y="0"/>
            <a:ext cx="10758350" cy="6412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B0873F-4D5A-416E-A9E0-D3B2BB6E2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9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ybe">
            <a:extLst>
              <a:ext uri="{FF2B5EF4-FFF2-40B4-BE49-F238E27FC236}">
                <a16:creationId xmlns:a16="http://schemas.microsoft.com/office/drawing/2014/main" id="{D2EFA8D4-76CE-4D04-9242-EFCB01425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62" y="637785"/>
            <a:ext cx="5848186" cy="3369751"/>
          </a:xfrm>
          <a:prstGeom prst="rect">
            <a:avLst/>
          </a:prstGeom>
        </p:spPr>
      </p:pic>
      <p:pic>
        <p:nvPicPr>
          <p:cNvPr id="5" name="Picture 4" descr="Maybe Not">
            <a:extLst>
              <a:ext uri="{FF2B5EF4-FFF2-40B4-BE49-F238E27FC236}">
                <a16:creationId xmlns:a16="http://schemas.microsoft.com/office/drawing/2014/main" id="{AA3B57A6-57A7-4C08-A0A8-831BCEE0B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65" y="3649337"/>
            <a:ext cx="8084858" cy="3043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BF7062-3D72-4C2C-8258-C92F22462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F00ECF-F844-4E89-A877-9A547D45A45B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96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ybe Not">
            <a:extLst>
              <a:ext uri="{FF2B5EF4-FFF2-40B4-BE49-F238E27FC236}">
                <a16:creationId xmlns:a16="http://schemas.microsoft.com/office/drawing/2014/main" id="{AA3B57A6-57A7-4C08-A0A8-831BCEE0B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05" y="141149"/>
            <a:ext cx="4308093" cy="1621910"/>
          </a:xfrm>
          <a:prstGeom prst="rect">
            <a:avLst/>
          </a:prstGeom>
        </p:spPr>
      </p:pic>
      <p:pic>
        <p:nvPicPr>
          <p:cNvPr id="4" name="Picture 3" descr="List of code characteristics that make it difficult to run in parallel:&#10;Shared Data&#10;Shared Resources&#10;External Dependencies&#10;Ordered or Sequential Operations">
            <a:extLst>
              <a:ext uri="{FF2B5EF4-FFF2-40B4-BE49-F238E27FC236}">
                <a16:creationId xmlns:a16="http://schemas.microsoft.com/office/drawing/2014/main" id="{0ECDE143-3B72-4F92-AB0F-5D6857D05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61" y="41835"/>
            <a:ext cx="984738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03C19-D074-43D5-8250-DD3B5371E375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955C73-4483-439C-B1B2-2121BE4CD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allel.For&#10;Parallel.ForEach">
            <a:extLst>
              <a:ext uri="{FF2B5EF4-FFF2-40B4-BE49-F238E27FC236}">
                <a16:creationId xmlns:a16="http://schemas.microsoft.com/office/drawing/2014/main" id="{DEB98060-691D-45E3-9285-4F8E9624D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201"/>
            <a:ext cx="12192000" cy="5165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96D10F-AC95-4444-A3EA-38CAD7F1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9E3D4-6719-401C-9C82-7A77132A83DA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0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68DF079-0610-4E9C-BCAF-FE6C44E12231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46E4C-D693-43B8-ACD6-47540A7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pic>
        <p:nvPicPr>
          <p:cNvPr id="3" name="Picture 2" descr="Parallel.For&#10;Parallel.ForEach">
            <a:extLst>
              <a:ext uri="{FF2B5EF4-FFF2-40B4-BE49-F238E27FC236}">
                <a16:creationId xmlns:a16="http://schemas.microsoft.com/office/drawing/2014/main" id="{DEB98060-691D-45E3-9285-4F8E9624D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516" y="129025"/>
            <a:ext cx="4147671" cy="1757316"/>
          </a:xfrm>
          <a:prstGeom prst="rect">
            <a:avLst/>
          </a:prstGeom>
        </p:spPr>
      </p:pic>
      <p:pic>
        <p:nvPicPr>
          <p:cNvPr id="4" name="Picture 3" descr="Conway's Game of Life">
            <a:extLst>
              <a:ext uri="{FF2B5EF4-FFF2-40B4-BE49-F238E27FC236}">
                <a16:creationId xmlns:a16="http://schemas.microsoft.com/office/drawing/2014/main" id="{CA8D7DFC-CD1F-4F91-A055-1F66D3C03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13" y="775501"/>
            <a:ext cx="4238279" cy="2036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AC46B8-0B7E-440B-8F23-94DA954F2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53" y="2512963"/>
            <a:ext cx="3672060" cy="1389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493598-00F7-40C5-BABB-2DB32DC49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85" y="4046071"/>
            <a:ext cx="4036136" cy="1685641"/>
          </a:xfrm>
          <a:prstGeom prst="rect">
            <a:avLst/>
          </a:prstGeom>
        </p:spPr>
      </p:pic>
      <p:pic>
        <p:nvPicPr>
          <p:cNvPr id="10" name="Picture 9" descr="Screenshot of a text version of Conway's Game of Life in progress.">
            <a:extLst>
              <a:ext uri="{FF2B5EF4-FFF2-40B4-BE49-F238E27FC236}">
                <a16:creationId xmlns:a16="http://schemas.microsoft.com/office/drawing/2014/main" id="{ACC6D3E2-4E48-40B0-973C-BA010D07FB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244427"/>
            <a:ext cx="5580548" cy="448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4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?">
            <a:extLst>
              <a:ext uri="{FF2B5EF4-FFF2-40B4-BE49-F238E27FC236}">
                <a16:creationId xmlns:a16="http://schemas.microsoft.com/office/drawing/2014/main" id="{E7A33ABD-196E-4BA8-8995-5D2276DD9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24" y="1552313"/>
            <a:ext cx="10583752" cy="3753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029BC9-184F-4B3D-8354-76EA1750E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2C24C-152D-4253-9C3E-21602701292A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286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 showing initial state of Conway's Game of Life with 6 live cells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8" name="Picture 7" descr="Rules:&#10;1. Live cell with less than 2 live neighbors dies due to loneliness.&#10;2. Live cell with 2 or 3 live neighbors lives.&#10;3. Live cell with more than 3 live neighbors dies due to over-crowding.&#10;4. Dead cell with exactly 3 live neighbors comes to life due to reproduction.">
            <a:extLst>
              <a:ext uri="{FF2B5EF4-FFF2-40B4-BE49-F238E27FC236}">
                <a16:creationId xmlns:a16="http://schemas.microsoft.com/office/drawing/2014/main" id="{E239B511-AFF9-4CFF-A60B-06B8ECB30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9" name="Picture 8" descr="Conway's Game of Life">
            <a:extLst>
              <a:ext uri="{FF2B5EF4-FFF2-40B4-BE49-F238E27FC236}">
                <a16:creationId xmlns:a16="http://schemas.microsoft.com/office/drawing/2014/main" id="{2E46A068-172C-4985-9E7B-CE9628E4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9" y="248627"/>
            <a:ext cx="2196456" cy="1055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9429AB-34FF-4F2B-9BCB-B3083E099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8" y="942946"/>
            <a:ext cx="1903017" cy="720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C0E22-BAAA-4B44-A5D4-5D594F25B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7" y="1627984"/>
            <a:ext cx="2091697" cy="873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32E093-F373-439D-AC03-53E6E64C1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B80DB6-C3F0-4965-9D61-7F4142218C66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055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way's Game of Life grid with a cell tagged as &quot;lonely&quot; because it has 1 live neighbor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779AD5-4E96-4D4F-95D7-0453598A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91CFE6-EA10-4726-9FC0-C6FFB5DEF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358AD8-6DF0-4A96-BAD7-A3DB5967F831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00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way's Game of Life grid with 2 cells marked as &quot;healthy&quot; because they each have 2 or 3 live neighbors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6B83D0-813E-4D8C-A6E7-D41037275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1BDCC6-19DD-4C07-A536-BF8E299AF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369E5-DE1B-4308-9BB7-005F88FC1B3C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8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way's Game of Life grid with 1 cell marked as &quot;healthy&quot; because it has 3 live neighbors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5B0C6D-09C2-4502-BFF4-B658AC55A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E312B2-8ACD-4B04-95D9-2A1F6E35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8E67B9-B91B-4C29-A58D-6C83695C58FE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44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way's Game of Life grid with 1 cell marked as &quot;healthy&quot; because it has 3 live neighbors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257955-4366-4269-8602-4665D20BD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FDA246-C8F2-4D3F-AC55-98F7D7C4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9E2BD-FBA3-42B2-9E89-72BBEB821181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27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way's Game of Life grid with 3 dead cells pointing to 3 live neighbors each. The 3 dead cells are marked as &quot;new life&quot;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35439-AF27-45D2-8E16-054B24085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7E41DB-30F3-4E67-84DC-A38B985F7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71E4E-8FFD-41F5-858F-9EE5004E9B3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71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itial state of the Conway's Game of Life grid with 6 cells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6126A4-2079-4B40-AF87-AB3F6FE7B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C330DC-26F5-42D5-8A12-0289A389F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211A22-8D04-4D7B-B78C-6F63C2F214A2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0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xt generation of Conway's Game of Life grid with 7 cells in a different configuration.">
            <a:extLst>
              <a:ext uri="{FF2B5EF4-FFF2-40B4-BE49-F238E27FC236}">
                <a16:creationId xmlns:a16="http://schemas.microsoft.com/office/drawing/2014/main" id="{0B3D6529-60CA-4D6A-8C5D-C4BF75A0C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07B972-BFBA-4737-851C-33630EA1F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89" y="4356446"/>
            <a:ext cx="6463995" cy="24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571721-34FE-453F-A808-F1E16335C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8F135-D54A-49A9-8434-7C4BCCB943D2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93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rd to Run Parallel">
            <a:extLst>
              <a:ext uri="{FF2B5EF4-FFF2-40B4-BE49-F238E27FC236}">
                <a16:creationId xmlns:a16="http://schemas.microsoft.com/office/drawing/2014/main" id="{2D5E3B83-A554-4540-BEBF-F55BCDC52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78" y="555271"/>
            <a:ext cx="8192643" cy="2400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118B1E-46C3-42ED-9940-3C023A06A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2" y="3383175"/>
            <a:ext cx="11831701" cy="2314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5609F-D907-4498-A476-784CC6567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60C5F4-37C5-40C2-B906-C036948A522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50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rd to Run Parallel">
            <a:extLst>
              <a:ext uri="{FF2B5EF4-FFF2-40B4-BE49-F238E27FC236}">
                <a16:creationId xmlns:a16="http://schemas.microsoft.com/office/drawing/2014/main" id="{2D5E3B83-A554-4540-BEBF-F55BCDC52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175" y="248849"/>
            <a:ext cx="2337861" cy="685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118B1E-46C3-42ED-9940-3C023A06A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643" y="248849"/>
            <a:ext cx="3501357" cy="685048"/>
          </a:xfrm>
          <a:prstGeom prst="rect">
            <a:avLst/>
          </a:prstGeom>
        </p:spPr>
      </p:pic>
      <p:pic>
        <p:nvPicPr>
          <p:cNvPr id="7" name="Picture 6" descr="Screenshot of a text-based maze.">
            <a:extLst>
              <a:ext uri="{FF2B5EF4-FFF2-40B4-BE49-F238E27FC236}">
                <a16:creationId xmlns:a16="http://schemas.microsoft.com/office/drawing/2014/main" id="{628B23AF-0A94-4B0B-BEEC-D0602CB34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042" y="2749176"/>
            <a:ext cx="3466416" cy="3746095"/>
          </a:xfrm>
          <a:prstGeom prst="rect">
            <a:avLst/>
          </a:prstGeom>
        </p:spPr>
      </p:pic>
      <p:pic>
        <p:nvPicPr>
          <p:cNvPr id="9" name="Picture 8" descr="Screenshot of a graphical maze.">
            <a:extLst>
              <a:ext uri="{FF2B5EF4-FFF2-40B4-BE49-F238E27FC236}">
                <a16:creationId xmlns:a16="http://schemas.microsoft.com/office/drawing/2014/main" id="{FC0AF7CF-2EBC-4275-B8F7-181026AA8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8788" y="2208423"/>
            <a:ext cx="4286848" cy="4286848"/>
          </a:xfrm>
          <a:prstGeom prst="rect">
            <a:avLst/>
          </a:prstGeom>
        </p:spPr>
      </p:pic>
      <p:pic>
        <p:nvPicPr>
          <p:cNvPr id="4" name="Picture 3" descr="Mazes">
            <a:extLst>
              <a:ext uri="{FF2B5EF4-FFF2-40B4-BE49-F238E27FC236}">
                <a16:creationId xmlns:a16="http://schemas.microsoft.com/office/drawing/2014/main" id="{0DD30CD9-3D9E-4734-A95B-322C9791A8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23" y="496677"/>
            <a:ext cx="5845001" cy="21494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F8EBA0-2766-44D1-967F-4312117268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D3F83E-9251-41C3-9066-36AD258F075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123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?">
            <a:extLst>
              <a:ext uri="{FF2B5EF4-FFF2-40B4-BE49-F238E27FC236}">
                <a16:creationId xmlns:a16="http://schemas.microsoft.com/office/drawing/2014/main" id="{E7A33ABD-196E-4BA8-8995-5D2276DD9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771" y="219561"/>
            <a:ext cx="3977052" cy="1410404"/>
          </a:xfrm>
          <a:prstGeom prst="rect">
            <a:avLst/>
          </a:prstGeom>
        </p:spPr>
      </p:pic>
      <p:pic>
        <p:nvPicPr>
          <p:cNvPr id="4" name="Picture 3" descr="CPU-bound Operations">
            <a:extLst>
              <a:ext uri="{FF2B5EF4-FFF2-40B4-BE49-F238E27FC236}">
                <a16:creationId xmlns:a16="http://schemas.microsoft.com/office/drawing/2014/main" id="{F351BC3B-27B3-4277-BD90-028B04192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48" y="1815235"/>
            <a:ext cx="10821238" cy="2443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FDD9B2-B41D-4463-839C-9EB34BD47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81" y="4258492"/>
            <a:ext cx="8311135" cy="2443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6377B0-72AF-45CD-8008-6DD7F6A11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44B3F1-AB04-4B7B-88B8-7F9A6B99ABC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27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ty maze grid with an arrow showing the path from the first cell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F99B698C-C905-4698-9740-BAC527C8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61860" y="841732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F2039-33E7-4279-AFBB-524582E4A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first cell walls filled in with arrow to the next available cell. New maze walls are filled in on that cell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030C073-1AFD-4B6A-966C-6DBEC912BA6E}"/>
              </a:ext>
            </a:extLst>
          </p:cNvPr>
          <p:cNvSpPr/>
          <p:nvPr/>
        </p:nvSpPr>
        <p:spPr>
          <a:xfrm rot="16200000">
            <a:off x="2737147" y="31489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9DAFCC6-209E-446A-9EE0-6A2863567D0F}"/>
              </a:ext>
            </a:extLst>
          </p:cNvPr>
          <p:cNvSpPr/>
          <p:nvPr/>
        </p:nvSpPr>
        <p:spPr>
          <a:xfrm>
            <a:off x="2161860" y="841732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A4F85-0D75-451B-A100-53A26A7FB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4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an arrow going to the next available cell. New maze walls are filled in on that cell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CA311BE9-E82A-4236-B26A-D62DB29CF4BF}"/>
              </a:ext>
            </a:extLst>
          </p:cNvPr>
          <p:cNvSpPr/>
          <p:nvPr/>
        </p:nvSpPr>
        <p:spPr>
          <a:xfrm rot="16200000">
            <a:off x="4717339" y="31489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61BBA03-2C78-4E9E-9355-D785EA7AA7C5}"/>
              </a:ext>
            </a:extLst>
          </p:cNvPr>
          <p:cNvSpPr/>
          <p:nvPr/>
        </p:nvSpPr>
        <p:spPr>
          <a:xfrm rot="16200000">
            <a:off x="2737147" y="31489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E5DB22-0A03-4D54-9A1C-2FB32C1EA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9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an arrow going to the next available cell. New maze walls are filled in on that cell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7656E596-656B-4C9B-B1C0-01C3EA944C69}"/>
              </a:ext>
            </a:extLst>
          </p:cNvPr>
          <p:cNvSpPr/>
          <p:nvPr/>
        </p:nvSpPr>
        <p:spPr>
          <a:xfrm>
            <a:off x="6534024" y="85384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BC4D0C6-5638-4609-9489-45D039C2C906}"/>
              </a:ext>
            </a:extLst>
          </p:cNvPr>
          <p:cNvSpPr/>
          <p:nvPr/>
        </p:nvSpPr>
        <p:spPr>
          <a:xfrm rot="16200000">
            <a:off x="4717339" y="31489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6FE91-E8B0-4788-864E-47EC1BDD4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4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an arrow going to the next available cell. New maze walls are filled in on that cell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1B36584C-1E0B-43DA-B67D-0D5841B73284}"/>
              </a:ext>
            </a:extLst>
          </p:cNvPr>
          <p:cNvSpPr/>
          <p:nvPr/>
        </p:nvSpPr>
        <p:spPr>
          <a:xfrm>
            <a:off x="6534024" y="853843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88AAA-925D-41E5-B1FB-55FE72C1B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6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an arrows going to additional cells showing the maze growing with new walls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53572981-D72E-4AD7-9F8B-213770B7C4BB}"/>
              </a:ext>
            </a:extLst>
          </p:cNvPr>
          <p:cNvSpPr/>
          <p:nvPr/>
        </p:nvSpPr>
        <p:spPr>
          <a:xfrm>
            <a:off x="8877555" y="1816688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5E46D45-0F6A-41DF-9A16-75D090E370EE}"/>
              </a:ext>
            </a:extLst>
          </p:cNvPr>
          <p:cNvSpPr/>
          <p:nvPr/>
        </p:nvSpPr>
        <p:spPr>
          <a:xfrm>
            <a:off x="9687998" y="1816688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E6AAF0F-66EB-499C-B23F-DA59ECAFF0B7}"/>
              </a:ext>
            </a:extLst>
          </p:cNvPr>
          <p:cNvSpPr/>
          <p:nvPr/>
        </p:nvSpPr>
        <p:spPr>
          <a:xfrm rot="16200000">
            <a:off x="9300440" y="269476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48A4AC0-4043-4DA9-9A1A-9B8B313F05D2}"/>
              </a:ext>
            </a:extLst>
          </p:cNvPr>
          <p:cNvSpPr/>
          <p:nvPr/>
        </p:nvSpPr>
        <p:spPr>
          <a:xfrm rot="16200000">
            <a:off x="9300439" y="1372610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FA8A6DC-AD50-4D6D-B665-D83CB85EE746}"/>
              </a:ext>
            </a:extLst>
          </p:cNvPr>
          <p:cNvSpPr/>
          <p:nvPr/>
        </p:nvSpPr>
        <p:spPr>
          <a:xfrm>
            <a:off x="8877555" y="803124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6A9B910-FCB7-422E-80ED-CE56F24A2328}"/>
              </a:ext>
            </a:extLst>
          </p:cNvPr>
          <p:cNvSpPr/>
          <p:nvPr/>
        </p:nvSpPr>
        <p:spPr>
          <a:xfrm rot="16200000">
            <a:off x="8318420" y="269476"/>
            <a:ext cx="502617" cy="1277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30108E-119D-4575-8365-4899B12E4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77859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still more new walls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770CF0-EDAE-46DF-B90B-D068D9D6A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still more new walls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9381DA-B597-43A9-8965-26CFC64B4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6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ze grid with still more new walls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53450E-8A94-4B46-A349-9AF307899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leted maze.">
            <a:extLst>
              <a:ext uri="{FF2B5EF4-FFF2-40B4-BE49-F238E27FC236}">
                <a16:creationId xmlns:a16="http://schemas.microsoft.com/office/drawing/2014/main" id="{E0F47F0D-A745-42FF-A7B6-BBCE1FAE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E4108A-7542-404F-A9F6-37EB4410E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4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9F608F9-C53F-4E31-8AA3-6EF4FF9C7A3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4" name="Picture 3" descr="CPU-bound Operations">
            <a:extLst>
              <a:ext uri="{FF2B5EF4-FFF2-40B4-BE49-F238E27FC236}">
                <a16:creationId xmlns:a16="http://schemas.microsoft.com/office/drawing/2014/main" id="{7F1E2073-4C6E-4681-B7C0-B7FE62FC5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73" y="339047"/>
            <a:ext cx="5544014" cy="1251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975128-5161-4252-9438-78AD23C7C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564" y="339047"/>
            <a:ext cx="5860504" cy="1722835"/>
          </a:xfrm>
          <a:prstGeom prst="rect">
            <a:avLst/>
          </a:prstGeom>
        </p:spPr>
      </p:pic>
      <p:pic>
        <p:nvPicPr>
          <p:cNvPr id="7" name="Picture 6" descr="List of CPU-bound operations:&#10;Data Processing&#10;Complex Calculations&#10;Data Manipulation">
            <a:extLst>
              <a:ext uri="{FF2B5EF4-FFF2-40B4-BE49-F238E27FC236}">
                <a16:creationId xmlns:a16="http://schemas.microsoft.com/office/drawing/2014/main" id="{358306E2-DE18-4BD0-8959-1683EEB11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040" y="1704287"/>
            <a:ext cx="8570984" cy="5105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2DBF8-57A0-47F2-8374-76961CAB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46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allel Tasks">
            <a:extLst>
              <a:ext uri="{FF2B5EF4-FFF2-40B4-BE49-F238E27FC236}">
                <a16:creationId xmlns:a16="http://schemas.microsoft.com/office/drawing/2014/main" id="{DF4890CC-C013-4557-919B-7D71B48B5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2570"/>
            <a:ext cx="12192000" cy="2712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E52455-C761-42AF-8405-BCF49D229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C39F0F-BEBE-4C44-99B1-E4540676D778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84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allel Tasks">
            <a:extLst>
              <a:ext uri="{FF2B5EF4-FFF2-40B4-BE49-F238E27FC236}">
                <a16:creationId xmlns:a16="http://schemas.microsoft.com/office/drawing/2014/main" id="{DF4890CC-C013-4557-919B-7D71B48B5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0" y="76430"/>
            <a:ext cx="4733365" cy="1053228"/>
          </a:xfrm>
          <a:prstGeom prst="rect">
            <a:avLst/>
          </a:prstGeom>
        </p:spPr>
      </p:pic>
      <p:pic>
        <p:nvPicPr>
          <p:cNvPr id="4" name="Picture 3" descr="Digit Recognition">
            <a:extLst>
              <a:ext uri="{FF2B5EF4-FFF2-40B4-BE49-F238E27FC236}">
                <a16:creationId xmlns:a16="http://schemas.microsoft.com/office/drawing/2014/main" id="{12EE86E2-97BE-4CC2-89C5-048EF2A5C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7" y="1020761"/>
            <a:ext cx="7094071" cy="1613229"/>
          </a:xfrm>
          <a:prstGeom prst="rect">
            <a:avLst/>
          </a:prstGeom>
        </p:spPr>
      </p:pic>
      <p:pic>
        <p:nvPicPr>
          <p:cNvPr id="6" name="Picture 5" descr="Screenshot of a text-based digit recognition application showing a &quot;9&quot; compared to a &quot;4&quot;.">
            <a:extLst>
              <a:ext uri="{FF2B5EF4-FFF2-40B4-BE49-F238E27FC236}">
                <a16:creationId xmlns:a16="http://schemas.microsoft.com/office/drawing/2014/main" id="{2B700D1E-48DB-4BC1-9B45-0AFA41E0F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1" y="2825017"/>
            <a:ext cx="5590302" cy="3171175"/>
          </a:xfrm>
          <a:prstGeom prst="rect">
            <a:avLst/>
          </a:prstGeom>
        </p:spPr>
      </p:pic>
      <p:pic>
        <p:nvPicPr>
          <p:cNvPr id="8" name="Picture 7" descr="Screenshot of a graphical digit recognition application with many numbers and predictions showing.">
            <a:extLst>
              <a:ext uri="{FF2B5EF4-FFF2-40B4-BE49-F238E27FC236}">
                <a16:creationId xmlns:a16="http://schemas.microsoft.com/office/drawing/2014/main" id="{491D0907-3C41-4A37-AB66-A07F37E12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29" y="2324296"/>
            <a:ext cx="5453390" cy="3799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7ACC10-EE7E-4506-858A-A3A5FC2E84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D76BD7-C11E-4499-AD5F-16C19584208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55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rge list of numbers indicating the raw data used for the digit recognition application.">
            <a:extLst>
              <a:ext uri="{FF2B5EF4-FFF2-40B4-BE49-F238E27FC236}">
                <a16:creationId xmlns:a16="http://schemas.microsoft.com/office/drawing/2014/main" id="{C5DFF4C5-97C7-4D29-AE05-DD2B1754B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6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56C0C25-884F-4CF9-958A-8ECAA0961B56}"/>
              </a:ext>
            </a:extLst>
          </p:cNvPr>
          <p:cNvSpPr/>
          <p:nvPr/>
        </p:nvSpPr>
        <p:spPr>
          <a:xfrm>
            <a:off x="6716525" y="80074"/>
            <a:ext cx="5475475" cy="1317028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git Recognition">
            <a:extLst>
              <a:ext uri="{FF2B5EF4-FFF2-40B4-BE49-F238E27FC236}">
                <a16:creationId xmlns:a16="http://schemas.microsoft.com/office/drawing/2014/main" id="{BC5A9E56-3D27-4E5C-A228-64481D91B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82" y="298965"/>
            <a:ext cx="4828989" cy="1098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949793-DA1C-4B97-959B-AF1D9E0EF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2DE449-C8D0-4614-AFCE-C34618279BA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08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7ACC10-EE7E-4506-858A-A3A5FC2E8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D76BD7-C11E-4499-AD5F-16C19584208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Grid lines with a smiley-face drawn in.">
            <a:extLst>
              <a:ext uri="{FF2B5EF4-FFF2-40B4-BE49-F238E27FC236}">
                <a16:creationId xmlns:a16="http://schemas.microsoft.com/office/drawing/2014/main" id="{12C97FEC-BBF9-4982-BF67-5992E21D17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6"/>
          <a:stretch/>
        </p:blipFill>
        <p:spPr>
          <a:xfrm>
            <a:off x="0" y="824752"/>
            <a:ext cx="9144000" cy="6033247"/>
          </a:xfrm>
          <a:prstGeom prst="rect">
            <a:avLst/>
          </a:prstGeom>
        </p:spPr>
      </p:pic>
      <p:pic>
        <p:nvPicPr>
          <p:cNvPr id="12" name="Picture 11" descr="Digit Recognition">
            <a:extLst>
              <a:ext uri="{FF2B5EF4-FFF2-40B4-BE49-F238E27FC236}">
                <a16:creationId xmlns:a16="http://schemas.microsoft.com/office/drawing/2014/main" id="{EC3BF291-DBC2-4CDD-900B-D26A2D031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82" y="298965"/>
            <a:ext cx="4828989" cy="10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9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7ACC10-EE7E-4506-858A-A3A5FC2E8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D76BD7-C11E-4499-AD5F-16C19584208D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Grid lines with a smiley-face drawn in.">
            <a:extLst>
              <a:ext uri="{FF2B5EF4-FFF2-40B4-BE49-F238E27FC236}">
                <a16:creationId xmlns:a16="http://schemas.microsoft.com/office/drawing/2014/main" id="{12C97FEC-BBF9-4982-BF67-5992E21D17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6" r="52979"/>
          <a:stretch/>
        </p:blipFill>
        <p:spPr>
          <a:xfrm>
            <a:off x="-32426" y="824752"/>
            <a:ext cx="4299626" cy="6033247"/>
          </a:xfrm>
          <a:prstGeom prst="rect">
            <a:avLst/>
          </a:prstGeom>
        </p:spPr>
      </p:pic>
      <p:pic>
        <p:nvPicPr>
          <p:cNvPr id="3" name="Picture 2" descr="Second grid with a slightly-different smiley face drawn in. The first grid animates to overlay the second grid to show the similarity.">
            <a:extLst>
              <a:ext uri="{FF2B5EF4-FFF2-40B4-BE49-F238E27FC236}">
                <a16:creationId xmlns:a16="http://schemas.microsoft.com/office/drawing/2014/main" id="{CC73FD76-EBFC-43A2-BA58-A28F269533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9" r="18496"/>
          <a:stretch/>
        </p:blipFill>
        <p:spPr>
          <a:xfrm>
            <a:off x="4739342" y="776940"/>
            <a:ext cx="7452658" cy="6081059"/>
          </a:xfrm>
          <a:prstGeom prst="rect">
            <a:avLst/>
          </a:prstGeom>
        </p:spPr>
      </p:pic>
      <p:pic>
        <p:nvPicPr>
          <p:cNvPr id="11" name="Picture 10" descr="Digit Recognition">
            <a:extLst>
              <a:ext uri="{FF2B5EF4-FFF2-40B4-BE49-F238E27FC236}">
                <a16:creationId xmlns:a16="http://schemas.microsoft.com/office/drawing/2014/main" id="{C7EB8C99-1207-4563-86A2-9B81B0AD7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82" y="298965"/>
            <a:ext cx="4828989" cy="10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39166 -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8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 showing a CPU total at 20% capacity.">
            <a:extLst>
              <a:ext uri="{FF2B5EF4-FFF2-40B4-BE49-F238E27FC236}">
                <a16:creationId xmlns:a16="http://schemas.microsoft.com/office/drawing/2014/main" id="{8392F666-AF2B-4119-90D9-24784E8F0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22" y="1758165"/>
            <a:ext cx="10395500" cy="1670835"/>
          </a:xfrm>
          <a:prstGeom prst="rect">
            <a:avLst/>
          </a:prstGeom>
        </p:spPr>
      </p:pic>
      <p:pic>
        <p:nvPicPr>
          <p:cNvPr id="5" name="Picture 4" descr="Graph showing a single CPU core at 100% capacity.">
            <a:extLst>
              <a:ext uri="{FF2B5EF4-FFF2-40B4-BE49-F238E27FC236}">
                <a16:creationId xmlns:a16="http://schemas.microsoft.com/office/drawing/2014/main" id="{3EF6D6BF-D5F8-453C-AE7B-C595E028C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22" y="3429000"/>
            <a:ext cx="10395500" cy="1670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23C96-C18E-4567-9BB9-5ED683D06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EBC892-239C-4904-984A-CB6DE25A2583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69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 showing CPU total at 100% capacity.">
            <a:extLst>
              <a:ext uri="{FF2B5EF4-FFF2-40B4-BE49-F238E27FC236}">
                <a16:creationId xmlns:a16="http://schemas.microsoft.com/office/drawing/2014/main" id="{68E2610C-1900-4EFD-B27A-620B815BB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5" y="362809"/>
            <a:ext cx="10500731" cy="1657239"/>
          </a:xfrm>
          <a:prstGeom prst="rect">
            <a:avLst/>
          </a:prstGeom>
        </p:spPr>
      </p:pic>
      <p:pic>
        <p:nvPicPr>
          <p:cNvPr id="5" name="Picture 4" descr="Graph showing 6 CPU cores at 100% capacity.">
            <a:extLst>
              <a:ext uri="{FF2B5EF4-FFF2-40B4-BE49-F238E27FC236}">
                <a16:creationId xmlns:a16="http://schemas.microsoft.com/office/drawing/2014/main" id="{9A7578F6-4C27-4F4F-8850-A3FDA75C7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5" y="2020048"/>
            <a:ext cx="10447006" cy="466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A8318-9D5F-443F-B988-A7BF13952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4DB0A-6FB3-4655-BA8F-F11CFA3B23E0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22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asure, Measure, Measure">
            <a:extLst>
              <a:ext uri="{FF2B5EF4-FFF2-40B4-BE49-F238E27FC236}">
                <a16:creationId xmlns:a16="http://schemas.microsoft.com/office/drawing/2014/main" id="{E8251ED0-FB98-4CFC-9AC4-EBD33D4B5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57" y="0"/>
            <a:ext cx="702288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0C6A96-ECC9-482E-8BC6-681E060B1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DDC4A2-D65A-4D8D-A3A5-C1D0098D7B53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20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ources">
            <a:extLst>
              <a:ext uri="{FF2B5EF4-FFF2-40B4-BE49-F238E27FC236}">
                <a16:creationId xmlns:a16="http://schemas.microsoft.com/office/drawing/2014/main" id="{95500787-C5C9-4DF4-BCA8-3F09A8082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711"/>
            <a:ext cx="12192000" cy="3000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0F9B5F-ADE3-421A-83A5-56A87DACF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975BAD-B829-4F89-A531-4402F22AE87E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90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ources">
            <a:extLst>
              <a:ext uri="{FF2B5EF4-FFF2-40B4-BE49-F238E27FC236}">
                <a16:creationId xmlns:a16="http://schemas.microsoft.com/office/drawing/2014/main" id="{95500787-C5C9-4DF4-BCA8-3F09A8082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541" y="87958"/>
            <a:ext cx="3962399" cy="975187"/>
          </a:xfrm>
          <a:prstGeom prst="rect">
            <a:avLst/>
          </a:prstGeom>
        </p:spPr>
      </p:pic>
      <p:pic>
        <p:nvPicPr>
          <p:cNvPr id="4" name="Picture 3" descr="Parallel Programming with Microsoft .NET">
            <a:extLst>
              <a:ext uri="{FF2B5EF4-FFF2-40B4-BE49-F238E27FC236}">
                <a16:creationId xmlns:a16="http://schemas.microsoft.com/office/drawing/2014/main" id="{5350DD6A-29B6-4C04-90A0-2FBA95A97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7" y="1723668"/>
            <a:ext cx="10829365" cy="2120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9FD082-7912-49AD-BA0B-4CC749AC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6" y="3429000"/>
            <a:ext cx="11576425" cy="1688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CED8C-5D66-4427-A49E-2D2C27385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46CF3-5355-4C88-80F2-C7A0D4C94D79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823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353F26-7089-4E70-BEDB-57E0879E6968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3" name="Picture 2" descr="Why?">
            <a:extLst>
              <a:ext uri="{FF2B5EF4-FFF2-40B4-BE49-F238E27FC236}">
                <a16:creationId xmlns:a16="http://schemas.microsoft.com/office/drawing/2014/main" id="{5F85DF8C-F76F-43D2-96DC-CF6322040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05" y="0"/>
            <a:ext cx="900878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94E5CA-A596-4BB3-A34C-E23E84181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2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65E787-AD5C-49C5-BC96-EFCE5432C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pic>
        <p:nvPicPr>
          <p:cNvPr id="7" name="Picture 6" descr="Chart showing &quot;Selecting the Right Pattern&quot; from the book. This is from the &quot;Introduction&quot; available here: https://docs.microsoft.com/en-us/previous-versions/msp-n-p/ff963542(v=pandp.10)#design-approaches">
            <a:extLst>
              <a:ext uri="{FF2B5EF4-FFF2-40B4-BE49-F238E27FC236}">
                <a16:creationId xmlns:a16="http://schemas.microsoft.com/office/drawing/2014/main" id="{877F0D79-4390-47F1-BF27-7C342A67A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5" y="623161"/>
            <a:ext cx="6962775" cy="6038850"/>
          </a:xfrm>
          <a:prstGeom prst="rect">
            <a:avLst/>
          </a:prstGeom>
        </p:spPr>
      </p:pic>
      <p:pic>
        <p:nvPicPr>
          <p:cNvPr id="4" name="Picture 3" descr="Parallel Programming with Microsoft .NET">
            <a:extLst>
              <a:ext uri="{FF2B5EF4-FFF2-40B4-BE49-F238E27FC236}">
                <a16:creationId xmlns:a16="http://schemas.microsoft.com/office/drawing/2014/main" id="{5350DD6A-29B6-4C04-90A0-2FBA95A97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05" y="195989"/>
            <a:ext cx="5701841" cy="111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9FD082-7912-49AD-BA0B-4CC749AC8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602" y="985660"/>
            <a:ext cx="5168963" cy="754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58C42B-E631-4A56-B6CF-FBBA3456ECB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461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ources">
            <a:extLst>
              <a:ext uri="{FF2B5EF4-FFF2-40B4-BE49-F238E27FC236}">
                <a16:creationId xmlns:a16="http://schemas.microsoft.com/office/drawing/2014/main" id="{95500787-C5C9-4DF4-BCA8-3F09A8082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541" y="87958"/>
            <a:ext cx="3962399" cy="975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CED8C-5D66-4427-A49E-2D2C27385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3428E-890F-4D52-871A-EC763461958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499D01-FEC9-4E8A-8CD1-6F2D21595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247"/>
            <a:ext cx="10515600" cy="49697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Parallel Programming w/ Microsoft .NET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hlinkClick r:id="rId4"/>
              </a:rPr>
              <a:t>https://docs.microsoft.com/en-us/previous-versions/msp-n-p/ff963553(v=pandp.10)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Task &amp; Await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hlinkClick r:id="rId5"/>
              </a:rPr>
              <a:t>http://www.jeremybytes.com/Demos.aspx#TaskAndAwait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Presentation Links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hlinkClick r:id="rId6"/>
              </a:rPr>
              <a:t>http://www.jeremybytes.com/Demos.aspx#RunFaster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GitHub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hlinkClick r:id="rId7"/>
              </a:rPr>
              <a:t>https://github.com/jeremybytes/parallel-programming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9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 you">
            <a:extLst>
              <a:ext uri="{FF2B5EF4-FFF2-40B4-BE49-F238E27FC236}">
                <a16:creationId xmlns:a16="http://schemas.microsoft.com/office/drawing/2014/main" id="{B78A088A-485A-4DFD-B6A3-7E97E7250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0" y="595952"/>
            <a:ext cx="10781379" cy="3985236"/>
          </a:xfrm>
          <a:prstGeom prst="rect">
            <a:avLst/>
          </a:prstGeom>
        </p:spPr>
      </p:pic>
      <p:pic>
        <p:nvPicPr>
          <p:cNvPr id="6" name="Picture 5" descr="jeremybytes.com">
            <a:extLst>
              <a:ext uri="{FF2B5EF4-FFF2-40B4-BE49-F238E27FC236}">
                <a16:creationId xmlns:a16="http://schemas.microsoft.com/office/drawing/2014/main" id="{94B3F388-4EEC-4BFB-82C3-442357651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59" y="4658881"/>
            <a:ext cx="8259482" cy="2199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757BB3-B96B-4821-9951-F4AFA1F3F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D253AD-566B-4CD8-A311-AD0E007D5194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4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B53C68E-7CF1-409C-89DA-6E0DD05F5706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  <p:pic>
        <p:nvPicPr>
          <p:cNvPr id="3" name="Picture 2" descr="Why?">
            <a:extLst>
              <a:ext uri="{FF2B5EF4-FFF2-40B4-BE49-F238E27FC236}">
                <a16:creationId xmlns:a16="http://schemas.microsoft.com/office/drawing/2014/main" id="{5F85DF8C-F76F-43D2-96DC-CF6322040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336" y="167341"/>
            <a:ext cx="2468802" cy="1879392"/>
          </a:xfrm>
          <a:prstGeom prst="rect">
            <a:avLst/>
          </a:prstGeom>
        </p:spPr>
      </p:pic>
      <p:pic>
        <p:nvPicPr>
          <p:cNvPr id="4" name="Picture 3" descr="CPUs are getting bigger, not faster.">
            <a:extLst>
              <a:ext uri="{FF2B5EF4-FFF2-40B4-BE49-F238E27FC236}">
                <a16:creationId xmlns:a16="http://schemas.microsoft.com/office/drawing/2014/main" id="{B5F5FF69-DCF0-4EED-90E1-B51031420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00" y="1212725"/>
            <a:ext cx="9640060" cy="2300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D54442-FF7E-4E1C-80E4-72E51DFC0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20" y="3028208"/>
            <a:ext cx="4174729" cy="2183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1CD375-8C83-41CB-8749-DC91D8168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37" y="4705579"/>
            <a:ext cx="7418326" cy="1879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263F5-3013-4056-9EE8-C6B0EBB47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7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ty box representing a single-core CPU.">
            <a:extLst>
              <a:ext uri="{FF2B5EF4-FFF2-40B4-BE49-F238E27FC236}">
                <a16:creationId xmlns:a16="http://schemas.microsoft.com/office/drawing/2014/main" id="{ED58B743-BF37-4619-8F3B-6E851F344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312" y="1190312"/>
            <a:ext cx="4477375" cy="4477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4D11CD-E579-45C2-BADC-FA15918D6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01ADD-522A-4265-841B-937097B2E0B7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82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led box representing a single-core CPU that is at full load.">
            <a:extLst>
              <a:ext uri="{FF2B5EF4-FFF2-40B4-BE49-F238E27FC236}">
                <a16:creationId xmlns:a16="http://schemas.microsoft.com/office/drawing/2014/main" id="{D48C86B4-2BA6-4D0F-9B14-7D0236022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66" y="1270250"/>
            <a:ext cx="4401164" cy="440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42A60B-66EC-4D12-93A4-58C448352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BD4768-D538-419E-8AF5-8CFA66E732F2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509869"/>
      </p:ext>
    </p:extLst>
  </p:cSld>
  <p:clrMapOvr>
    <a:masterClrMapping/>
  </p:clrMapOvr>
  <p:transition spd="slow">
    <p:wipe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ur empty boxes representing a 4-core CPU.">
            <a:extLst>
              <a:ext uri="{FF2B5EF4-FFF2-40B4-BE49-F238E27FC236}">
                <a16:creationId xmlns:a16="http://schemas.microsoft.com/office/drawing/2014/main" id="{E92379B2-8597-432A-A046-7BE66AF19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C41ACD-B2D3-4210-AB00-5D2C243D5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6" y="5847976"/>
            <a:ext cx="1010024" cy="101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0587A6-7F32-40E2-8596-84B27145E015}"/>
              </a:ext>
            </a:extLst>
          </p:cNvPr>
          <p:cNvSpPr txBox="1"/>
          <p:nvPr/>
        </p:nvSpPr>
        <p:spPr>
          <a:xfrm>
            <a:off x="8374677" y="6195532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@</a:t>
            </a:r>
            <a:r>
              <a:rPr lang="en-US" sz="3200" dirty="0" err="1">
                <a:latin typeface="Consolas" panose="020B0609020204030204" pitchFamily="49" charset="0"/>
              </a:rPr>
              <a:t>jeremybytes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86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502</Words>
  <Application>Microsoft Office PowerPoint</Application>
  <PresentationFormat>Widescreen</PresentationFormat>
  <Paragraphs>143</Paragraphs>
  <Slides>52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Clark</dc:creator>
  <cp:lastModifiedBy>Jeremy Clark</cp:lastModifiedBy>
  <cp:revision>38</cp:revision>
  <dcterms:created xsi:type="dcterms:W3CDTF">2019-07-08T18:52:02Z</dcterms:created>
  <dcterms:modified xsi:type="dcterms:W3CDTF">2019-07-12T05:50:34Z</dcterms:modified>
</cp:coreProperties>
</file>